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014552-C7E2-4C93-9D52-DAD86AC4A1A3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247232-7D2D-4217-984C-A261408A2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382000" cy="3505200"/>
          </a:xfrm>
        </p:spPr>
        <p:txBody>
          <a:bodyPr/>
          <a:lstStyle/>
          <a:p>
            <a:r>
              <a:rPr lang="en-US" dirty="0" smtClean="0"/>
              <a:t>Presentation to the SIM Steering Committee</a:t>
            </a:r>
          </a:p>
          <a:p>
            <a:r>
              <a:rPr lang="en-US" dirty="0" smtClean="0"/>
              <a:t>December 10, 2014</a:t>
            </a:r>
          </a:p>
          <a:p>
            <a:endParaRPr lang="en-US" dirty="0" smtClean="0"/>
          </a:p>
          <a:p>
            <a:pPr algn="l"/>
            <a:r>
              <a:rPr lang="en-US" sz="1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Cathy Bustin, Disability Rights Center</a:t>
            </a:r>
          </a:p>
          <a:p>
            <a:pPr algn="l"/>
            <a:r>
              <a:rPr lang="en-US" sz="1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Lydia Richard, Advocacy Initiative Network</a:t>
            </a:r>
          </a:p>
          <a:p>
            <a:pPr algn="l"/>
            <a:r>
              <a:rPr lang="en-US" sz="1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Betty St. </a:t>
            </a:r>
            <a:r>
              <a:rPr lang="en-US" sz="1800" dirty="0" err="1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Hilaire</a:t>
            </a:r>
            <a:r>
              <a:rPr lang="en-US" sz="1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, Maine options</a:t>
            </a:r>
          </a:p>
          <a:p>
            <a:pPr algn="l"/>
            <a:r>
              <a:rPr lang="en-US" sz="1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Delivery System Reform Subcommittee </a:t>
            </a:r>
          </a:p>
          <a:p>
            <a:pPr algn="l"/>
            <a:r>
              <a:rPr lang="en-US" sz="1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Consumer/Family Ad Hoc Group of Behavioral Health Homes Working Group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Mitigating the Risk of Lack of Meaningful Consumer and Family Involvement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458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using these tools is the result of decades of Consumer/Family advocacy, there is a need for consumers/families to be full policy partners in health care systems. </a:t>
            </a:r>
          </a:p>
          <a:p>
            <a:pPr marL="0" indent="0">
              <a:buNone/>
            </a:pPr>
            <a:r>
              <a:rPr lang="en-US" dirty="0" smtClean="0"/>
              <a:t>Many consumer/family members are experiencing a loss of voice in systems designed to include their needs. </a:t>
            </a:r>
          </a:p>
          <a:p>
            <a:pPr marL="0" indent="0" algn="ctr">
              <a:buNone/>
            </a:pPr>
            <a:r>
              <a:rPr lang="en-US" dirty="0" smtClean="0"/>
              <a:t>This includes the SIM initiatives.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4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 to identified Consumer/Family/Parent Organizations and seek feedback on initiative design.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>
              <a:buNone/>
            </a:pPr>
            <a:r>
              <a:rPr lang="en-US" sz="3200" dirty="0" smtClean="0"/>
              <a:t>“Inclusion is a mindset. It is not a program we run or a favor we do for someone.”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9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can SIM continue its efforts to involve consumers and families as full partners?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Seek to expand understanding of consumer / family experience of Meaningful Involvement/Inclusion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Acknowledge and understand the power differential around the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Appoint people on each committee/advisory council, etc. to implement the readily achievable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303295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4. Create a glossary of frequently used acronyms and definitions of terms for easy reference</a:t>
            </a:r>
          </a:p>
          <a:p>
            <a:pPr>
              <a:buNone/>
            </a:pPr>
            <a:r>
              <a:rPr lang="en-US" dirty="0" smtClean="0"/>
              <a:t>5. Create and distribute a comprehensive list of consumer/family/parent representatives on each committee, sub committee, council, project or initiative involved with the SIM grant efforts. Include names and contact information of organizations represented if applicable.</a:t>
            </a:r>
          </a:p>
          <a:p>
            <a:pPr>
              <a:buNone/>
            </a:pPr>
            <a:r>
              <a:rPr lang="en-US" dirty="0" smtClean="0"/>
              <a:t>6. Create and distribute a list of all SIMS related activities and who to contact for involvement/information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8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Ask staff of all sub-committees to recruit mentors for new members or those seeking additional information regarding meeting subjects.</a:t>
            </a:r>
          </a:p>
          <a:p>
            <a:pPr marL="0" indent="0">
              <a:buNone/>
            </a:pPr>
            <a:r>
              <a:rPr lang="en-US" dirty="0" smtClean="0"/>
              <a:t>8. Recruit people to form a working group at the top of the SIM structure to guide and monitor continued efforts at achieving Meaningful consumer and Family Involvement throughout SIM reform work. </a:t>
            </a:r>
          </a:p>
          <a:p>
            <a:pPr lvl="1"/>
            <a:r>
              <a:rPr lang="en-US" dirty="0" smtClean="0"/>
              <a:t>Ensure that qualified representatives from all SIM partners are included, to expand “ownership.”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8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Endorse, support and continue expanded, comprehensive dialogue between all initiative partners.</a:t>
            </a:r>
          </a:p>
          <a:p>
            <a:pPr lvl="1"/>
            <a:r>
              <a:rPr lang="en-US" dirty="0" smtClean="0"/>
              <a:t>Thank you for creating a space for a breakout session at the annual meeting.</a:t>
            </a:r>
          </a:p>
          <a:p>
            <a:pPr lvl="1"/>
            <a:r>
              <a:rPr lang="en-US" dirty="0" smtClean="0"/>
              <a:t>Partner with DHHS, providers, advocacy organizations, to create ongoing dialogue and discussion forums on achieving meaningful inclusion</a:t>
            </a:r>
          </a:p>
        </p:txBody>
      </p:sp>
    </p:spTree>
    <p:extLst>
      <p:ext uri="{BB962C8B-B14F-4D97-AF65-F5344CB8AC3E}">
        <p14:creationId xmlns:p14="http://schemas.microsoft.com/office/powerpoint/2010/main" val="105713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the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a systems-wide need. This innovation effort could be the model and the need.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None/>
            </a:pPr>
            <a:r>
              <a:rPr lang="en-US" sz="2800" dirty="0" smtClean="0"/>
              <a:t>“</a:t>
            </a:r>
            <a:r>
              <a:rPr lang="en-US" sz="2800" i="1" dirty="0" smtClean="0"/>
              <a:t>Of all barriers to full participation and inclusion, the barrier of unexamined attitudes is the most difficult to address</a:t>
            </a:r>
            <a:r>
              <a:rPr lang="en-US" sz="2800" dirty="0" smtClean="0"/>
              <a:t>.”	</a:t>
            </a:r>
          </a:p>
          <a:p>
            <a:pPr lvl="2">
              <a:buNone/>
            </a:pPr>
            <a:r>
              <a:rPr lang="en-US" dirty="0" smtClean="0"/>
              <a:t>                                                       -Ginny </a:t>
            </a:r>
            <a:r>
              <a:rPr lang="en-US" dirty="0" err="1" smtClean="0"/>
              <a:t>Thomburg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2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Inspirational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smtClean="0"/>
              <a:t>“</a:t>
            </a:r>
            <a:r>
              <a:rPr lang="en-US" sz="4800" i="1" smtClean="0"/>
              <a:t>Coming together is a beginning. Keeping together is progress. Working together is success</a:t>
            </a:r>
            <a:r>
              <a:rPr lang="en-US" smtClean="0"/>
              <a:t>.</a:t>
            </a:r>
            <a:r>
              <a:rPr lang="en-US" sz="4800" smtClean="0"/>
              <a:t>”</a:t>
            </a:r>
            <a:r>
              <a:rPr lang="en-US" smtClean="0"/>
              <a:t> –Henry 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5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 and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“Widespread multi-stakeholder support and commitment for the Innovation Model is exemplified by the comprehensive and specific commitments of the participating Primary Care</a:t>
            </a:r>
          </a:p>
          <a:p>
            <a:pPr marL="0" indent="0">
              <a:buNone/>
            </a:pPr>
            <a:r>
              <a:rPr lang="en-US" sz="2400" dirty="0" smtClean="0"/>
              <a:t>Providers and Health Systems, Behavioral Health Providers, Payers, Purchasers, Professional Organizations, and Educational Institutions.”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fr-FR" sz="2400" dirty="0" smtClean="0"/>
              <a:t>Component #6 –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Patient Engagement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                                                    --From the SIM grant application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945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vs.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Consumer / Family Engagement = Meaningful Consumer/Family Involvement: </a:t>
            </a:r>
          </a:p>
          <a:p>
            <a:pPr lvl="1"/>
            <a:r>
              <a:rPr lang="en-US" dirty="0" smtClean="0"/>
              <a:t>Right?!</a:t>
            </a:r>
          </a:p>
          <a:p>
            <a:pPr lvl="6">
              <a:buNone/>
            </a:pPr>
            <a:endParaRPr lang="en-US" sz="2400" dirty="0" smtClean="0"/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NO!</a:t>
            </a:r>
          </a:p>
          <a:p>
            <a:pPr lvl="6"/>
            <a:r>
              <a:rPr lang="en-US" sz="2400" dirty="0" smtClean="0"/>
              <a:t>Providers and Professionals often use and understand these terms differently than consumers and families! They are not interchangeable! </a:t>
            </a:r>
          </a:p>
          <a:p>
            <a:pPr marL="1828800" lvl="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7866638"/>
      </p:ext>
    </p:extLst>
  </p:cSld>
  <p:clrMapOvr>
    <a:masterClrMapping/>
  </p:clrMapOvr>
  <p:transition xmlns:p14="http://schemas.microsoft.com/office/powerpoint/2010/main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value of Engagement and Involvement is similar:</a:t>
            </a:r>
          </a:p>
          <a:p>
            <a:pPr lvl="1" algn="ctr">
              <a:buNone/>
            </a:pPr>
            <a:endParaRPr lang="en-US" sz="3200" dirty="0" smtClean="0"/>
          </a:p>
          <a:p>
            <a:pPr lvl="1" algn="ctr">
              <a:buNone/>
            </a:pPr>
            <a:r>
              <a:rPr lang="en-US" sz="3200" dirty="0" smtClean="0"/>
              <a:t>“Nothing About Us, Without Us.”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And</a:t>
            </a:r>
          </a:p>
          <a:p>
            <a:pPr lvl="1" algn="ctr">
              <a:buNone/>
            </a:pPr>
            <a:endParaRPr lang="en-US" dirty="0" smtClean="0"/>
          </a:p>
          <a:p>
            <a:pPr lvl="2">
              <a:buNone/>
            </a:pPr>
            <a:r>
              <a:rPr lang="en-US" sz="2800" dirty="0" smtClean="0"/>
              <a:t>Increased quality and effectiveness of services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12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ENGAGEMENT refers to an individual consumer/patient’s level of </a:t>
            </a:r>
            <a:r>
              <a:rPr lang="en-US" i="1" dirty="0" smtClean="0"/>
              <a:t>active participation in their own treatment or service plan</a:t>
            </a:r>
            <a:r>
              <a:rPr lang="en-US" dirty="0" smtClean="0"/>
              <a:t>, and/or, that of </a:t>
            </a:r>
            <a:r>
              <a:rPr lang="en-US" i="1" dirty="0" smtClean="0"/>
              <a:t>their family’s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This term references INDIVIDUAL consumer/family relationship and interaction with the provider.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9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Consumer/Family Involvement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 smtClean="0"/>
              <a:t>MEANINGFUL CONSUMER/FAMILY INVOLVEMENT refers to the SYSTEMIC INCLUSION of current or former service recipients/consumers, their families/parents and their designated organizations in the </a:t>
            </a:r>
            <a:r>
              <a:rPr lang="en-US" i="1" dirty="0" smtClean="0"/>
              <a:t>design, development, funding, delivery</a:t>
            </a:r>
            <a:r>
              <a:rPr lang="en-US" dirty="0" smtClean="0"/>
              <a:t>, and </a:t>
            </a:r>
            <a:r>
              <a:rPr lang="en-US" i="1" dirty="0" smtClean="0"/>
              <a:t>evaluation of health care services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1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to providers?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 smtClean="0"/>
              <a:t>Using shared decision making tools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Person-centered treatment planning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Client-directed services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Incorporating peer specialists, peer support, peer navigators into delivery teams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3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providers are doing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they achieved meaningful consumer/family involvement in their organization, initiatives, programming?</a:t>
            </a:r>
          </a:p>
          <a:p>
            <a:pPr lvl="1"/>
            <a:r>
              <a:rPr lang="en-US" dirty="0" smtClean="0"/>
              <a:t>NO!</a:t>
            </a:r>
          </a:p>
          <a:p>
            <a:pPr lvl="1">
              <a:buNone/>
            </a:pPr>
            <a:endParaRPr lang="en-US" sz="3600" dirty="0" smtClean="0"/>
          </a:p>
          <a:p>
            <a:pPr lvl="1" algn="ctr">
              <a:buNone/>
            </a:pPr>
            <a:r>
              <a:rPr lang="en-US" sz="3600" b="1" dirty="0" smtClean="0"/>
              <a:t>WHAT?!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3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6E257D8A155F4C954E299BEDFECC29" ma:contentTypeVersion="0" ma:contentTypeDescription="Create a new document." ma:contentTypeScope="" ma:versionID="849ae4ef6ce08c276cd5ffd6c37ac04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E9AF91-EE0A-4A28-A799-EF9E750297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D026F9-3F27-4393-9E26-75C910F95E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9A4D96-F3A5-45D9-A38E-FBB00150C85E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153</TotalTime>
  <Words>779</Words>
  <Application>Microsoft Macintosh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Mitigating the Risk of Lack of Meaningful Consumer and Family Involvement</vt:lpstr>
      <vt:lpstr>Inspirational Quote</vt:lpstr>
      <vt:lpstr>SIM and Consumers</vt:lpstr>
      <vt:lpstr>Engagement vs. Involvement</vt:lpstr>
      <vt:lpstr>But…</vt:lpstr>
      <vt:lpstr>Engagement definition</vt:lpstr>
      <vt:lpstr>Consumer/Family Involvement definition</vt:lpstr>
      <vt:lpstr>What does this mean to providers?</vt:lpstr>
      <vt:lpstr>If providers are doing this…</vt:lpstr>
      <vt:lpstr>The Need</vt:lpstr>
      <vt:lpstr>How to address?</vt:lpstr>
      <vt:lpstr>Recommendations</vt:lpstr>
      <vt:lpstr>Recommendations </vt:lpstr>
      <vt:lpstr>Recommendations</vt:lpstr>
      <vt:lpstr>Recommendations</vt:lpstr>
      <vt:lpstr>Be the Change</vt:lpstr>
    </vt:vector>
  </TitlesOfParts>
  <Manager/>
  <Company>Microsoft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Mitigating the Risk of Lack of Meaningful Consumer and Family Involvement</dc:title>
  <dc:subject/>
  <dc:creator>Quality Counts</dc:creator>
  <cp:keywords/>
  <dc:description/>
  <cp:lastModifiedBy>Trevor Putnoky</cp:lastModifiedBy>
  <cp:revision>17</cp:revision>
  <dcterms:created xsi:type="dcterms:W3CDTF">2014-12-08T19:18:11Z</dcterms:created>
  <dcterms:modified xsi:type="dcterms:W3CDTF">2014-12-09T23:33:17Z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0x010100C86E257D8A155F4C954E299BEDFECC29</vt:lpwstr>
  </property>
</Properties>
</file>